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65" r:id="rId6"/>
    <p:sldId id="262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B0694-A881-50AD-E6EC-517D3D57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900" dirty="0">
                <a:solidFill>
                  <a:srgbClr val="FF0000"/>
                </a:solidFill>
              </a:rPr>
              <a:t>Eine 3. </a:t>
            </a:r>
            <a:r>
              <a:rPr lang="it-IT" sz="4900" dirty="0" err="1">
                <a:solidFill>
                  <a:srgbClr val="FF0000"/>
                </a:solidFill>
              </a:rPr>
              <a:t>Fremdsprache</a:t>
            </a:r>
            <a:r>
              <a:rPr lang="it-IT" sz="4900" dirty="0">
                <a:solidFill>
                  <a:srgbClr val="FF0000"/>
                </a:solidFill>
              </a:rPr>
              <a:t> ? </a:t>
            </a:r>
            <a:r>
              <a:rPr lang="it-IT" sz="4900" dirty="0" err="1">
                <a:solidFill>
                  <a:srgbClr val="FF0000"/>
                </a:solidFill>
              </a:rPr>
              <a:t>Wozu</a:t>
            </a:r>
            <a:r>
              <a:rPr lang="it-IT" sz="4900" dirty="0">
                <a:solidFill>
                  <a:srgbClr val="FF0000"/>
                </a:solidFill>
              </a:rPr>
              <a:t>?</a:t>
            </a:r>
            <a:br>
              <a:rPr lang="it-IT" sz="4900" dirty="0">
                <a:solidFill>
                  <a:srgbClr val="FF0000"/>
                </a:solidFill>
              </a:rPr>
            </a:br>
            <a:br>
              <a:rPr lang="it-IT" dirty="0"/>
            </a:br>
            <a:r>
              <a:rPr lang="it-IT" sz="3100" dirty="0"/>
              <a:t>Conoscere una lingua straniera è come entrare in un mondo nuovo, ricco di sfumature e possibilità. </a:t>
            </a:r>
            <a:br>
              <a:rPr lang="it-IT" sz="3100" dirty="0"/>
            </a:br>
            <a:r>
              <a:rPr lang="it-IT" sz="3100" dirty="0"/>
              <a:t>È come aprire una porta verso culture diverse, tradizioni affascinanti e persone interessanti. </a:t>
            </a:r>
            <a:br>
              <a:rPr lang="it-IT" sz="3100" dirty="0"/>
            </a:br>
            <a:r>
              <a:rPr lang="it-IT" sz="3100" dirty="0"/>
              <a:t>Ogni parola appresa è come un tesoro nascosto, pronto a svelarsi e arricchire la tua esperienza. Quindi, continua a imparare e scoprire, perché ogni lingua è un viaggio straordinario! </a:t>
            </a:r>
            <a:br>
              <a:rPr lang="it-IT" sz="3100" dirty="0"/>
            </a:br>
            <a:br>
              <a:rPr lang="it-IT" sz="3100" dirty="0"/>
            </a:br>
            <a:r>
              <a:rPr lang="it-IT" sz="3100" dirty="0">
                <a:sym typeface="Wingdings" panose="05000000000000000000" pitchFamily="2" charset="2"/>
              </a:rPr>
              <a:t> </a:t>
            </a:r>
            <a:r>
              <a:rPr lang="it-IT" sz="3100" dirty="0" err="1">
                <a:solidFill>
                  <a:srgbClr val="FF0000"/>
                </a:solidFill>
                <a:sym typeface="Wingdings" panose="05000000000000000000" pitchFamily="2" charset="2"/>
              </a:rPr>
              <a:t>Persönlichkeitsbildung</a:t>
            </a:r>
            <a:b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it-IT" sz="3100" dirty="0" err="1">
                <a:solidFill>
                  <a:srgbClr val="FF0000"/>
                </a:solidFill>
                <a:sym typeface="Wingdings" panose="05000000000000000000" pitchFamily="2" charset="2"/>
              </a:rPr>
              <a:t>Bildungsauftrag</a:t>
            </a:r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3100" dirty="0" err="1">
                <a:solidFill>
                  <a:srgbClr val="FF0000"/>
                </a:solidFill>
                <a:sym typeface="Wingdings" panose="05000000000000000000" pitchFamily="2" charset="2"/>
              </a:rPr>
              <a:t>des</a:t>
            </a:r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3100" dirty="0" err="1">
                <a:solidFill>
                  <a:srgbClr val="FF0000"/>
                </a:solidFill>
                <a:sym typeface="Wingdings" panose="05000000000000000000" pitchFamily="2" charset="2"/>
              </a:rPr>
              <a:t>Gymnasiums</a:t>
            </a:r>
            <a:r>
              <a:rPr lang="it-IT" sz="31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br>
              <a:rPr lang="de-DE" sz="3100" dirty="0">
                <a:solidFill>
                  <a:srgbClr val="FF0000"/>
                </a:solidFill>
              </a:rPr>
            </a:br>
            <a:br>
              <a:rPr lang="de-DE" dirty="0"/>
            </a:br>
            <a:br>
              <a:rPr lang="de-DE" sz="4400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13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9AA1E-4E6B-E524-FB6B-F28DF407F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ITALIENISCH  </a:t>
            </a:r>
            <a:br>
              <a:rPr lang="de-DE" dirty="0"/>
            </a:br>
            <a:r>
              <a:rPr lang="de-DE" dirty="0"/>
              <a:t>3. FREMDSPRACHE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14CE68-4C4C-FBBC-9308-3568BA9AC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de-DE" dirty="0">
              <a:solidFill>
                <a:srgbClr val="C00000"/>
              </a:solidFill>
            </a:endParaRPr>
          </a:p>
          <a:p>
            <a:pPr algn="ctr"/>
            <a:r>
              <a:rPr lang="de-DE" sz="2600" dirty="0">
                <a:solidFill>
                  <a:srgbClr val="C00000"/>
                </a:solidFill>
              </a:rPr>
              <a:t>Aktuell nur für diejenigen, die Latein haben</a:t>
            </a:r>
          </a:p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086FF-99D7-71F1-7801-539D60DD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VORTEILE/VORZÜGE DES ITALIENISCHEN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25151B-BEA7-2B7D-3730-8B5053A3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 „leicht“ zu erlernen </a:t>
            </a:r>
            <a:r>
              <a:rPr lang="de-DE" dirty="0">
                <a:sym typeface="Wingdings" panose="05000000000000000000" pitchFamily="2" charset="2"/>
              </a:rPr>
              <a:t> Latein als Grundlage (Wortschatz, Verbformen)</a:t>
            </a:r>
          </a:p>
          <a:p>
            <a:r>
              <a:rPr lang="de-DE" dirty="0">
                <a:sym typeface="Wingdings" panose="05000000000000000000" pitchFamily="2" charset="2"/>
              </a:rPr>
              <a:t>Sogar einfacher als Latein  keine Kasusformen; keine Passivformen u.a.</a:t>
            </a:r>
          </a:p>
          <a:p>
            <a:r>
              <a:rPr lang="de-DE" dirty="0">
                <a:sym typeface="Wingdings" panose="05000000000000000000" pitchFamily="2" charset="2"/>
              </a:rPr>
              <a:t>Wer Italienisch kann, versteht auch Spanisch und lernt leicht Französisch.</a:t>
            </a:r>
          </a:p>
          <a:p>
            <a:r>
              <a:rPr lang="de-DE" dirty="0">
                <a:sym typeface="Wingdings" panose="05000000000000000000" pitchFamily="2" charset="2"/>
              </a:rPr>
              <a:t>Grundlage für das Studium der Romanistik, der Kunstgeschichte und der Musik.</a:t>
            </a:r>
          </a:p>
          <a:p>
            <a:r>
              <a:rPr lang="de-DE" dirty="0">
                <a:sym typeface="Wingdings" panose="05000000000000000000" pitchFamily="2" charset="2"/>
              </a:rPr>
              <a:t>Italien als Urlaubsland (Sprachreise/Bildungsreise geplant)</a:t>
            </a:r>
          </a:p>
          <a:p>
            <a:r>
              <a:rPr lang="de-DE" dirty="0">
                <a:sym typeface="Wingdings" panose="05000000000000000000" pitchFamily="2" charset="2"/>
              </a:rPr>
              <a:t>Italien als wichtiger Wirtschaftspartner </a:t>
            </a:r>
          </a:p>
          <a:p>
            <a:r>
              <a:rPr lang="de-DE" dirty="0">
                <a:sym typeface="Wingdings" panose="05000000000000000000" pitchFamily="2" charset="2"/>
              </a:rPr>
              <a:t>Italienisch = moderne Fremdsprache = wichtige Kompetenz (Englisch ist Standard)</a:t>
            </a:r>
          </a:p>
          <a:p>
            <a:r>
              <a:rPr lang="de-DE" dirty="0" err="1">
                <a:sym typeface="Wingdings" panose="05000000000000000000" pitchFamily="2" charset="2"/>
              </a:rPr>
              <a:t>L´italiano</a:t>
            </a:r>
            <a:r>
              <a:rPr lang="de-DE" dirty="0">
                <a:sym typeface="Wingdings" panose="05000000000000000000" pitchFamily="2" charset="2"/>
              </a:rPr>
              <a:t> è la </a:t>
            </a:r>
            <a:r>
              <a:rPr lang="de-DE" dirty="0" err="1">
                <a:sym typeface="Wingdings" panose="05000000000000000000" pitchFamily="2" charset="2"/>
              </a:rPr>
              <a:t>lingua</a:t>
            </a:r>
            <a:r>
              <a:rPr lang="de-DE" dirty="0">
                <a:sym typeface="Wingdings" panose="05000000000000000000" pitchFamily="2" charset="2"/>
              </a:rPr>
              <a:t> più </a:t>
            </a:r>
            <a:r>
              <a:rPr lang="de-DE" dirty="0" err="1">
                <a:sym typeface="Wingdings" panose="05000000000000000000" pitchFamily="2" charset="2"/>
              </a:rPr>
              <a:t>bella</a:t>
            </a:r>
            <a:r>
              <a:rPr lang="de-DE" dirty="0">
                <a:sym typeface="Wingdings" panose="05000000000000000000" pitchFamily="2" charset="2"/>
              </a:rPr>
              <a:t> del </a:t>
            </a:r>
            <a:r>
              <a:rPr lang="de-DE" dirty="0" err="1">
                <a:sym typeface="Wingdings" panose="05000000000000000000" pitchFamily="2" charset="2"/>
              </a:rPr>
              <a:t>mondo</a:t>
            </a:r>
            <a:r>
              <a:rPr lang="de-DE" dirty="0">
                <a:sym typeface="Wingdings" panose="05000000000000000000" pitchFamily="2" charset="2"/>
              </a:rPr>
              <a:t>!!!  international beliebte Fremdsprache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9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C16B27-379E-C5CF-BA4F-D3500727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FAKTEN ZU ITAL3</a:t>
            </a:r>
            <a:br>
              <a:rPr lang="de-DE" dirty="0"/>
            </a:br>
            <a:br>
              <a:rPr lang="de-DE" dirty="0"/>
            </a:br>
            <a:endParaRPr lang="de-DE" sz="31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A317F-0832-20E7-9132-94459176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58" y="1488613"/>
            <a:ext cx="8596668" cy="4759787"/>
          </a:xfrm>
        </p:spPr>
        <p:txBody>
          <a:bodyPr>
            <a:normAutofit fontScale="25000" lnSpcReduction="20000"/>
          </a:bodyPr>
          <a:lstStyle/>
          <a:p>
            <a:r>
              <a:rPr lang="de-DE" sz="11200" dirty="0"/>
              <a:t>8. bis 13. Jahrgangsstufe </a:t>
            </a:r>
          </a:p>
          <a:p>
            <a:r>
              <a:rPr lang="de-DE" sz="8000" dirty="0"/>
              <a:t>8 + 9 	4 Wochenstunden</a:t>
            </a:r>
          </a:p>
          <a:p>
            <a:r>
              <a:rPr lang="de-DE" sz="8000" dirty="0"/>
              <a:t>10+11	3 Wochenstunden</a:t>
            </a:r>
          </a:p>
          <a:p>
            <a:r>
              <a:rPr lang="de-DE" sz="8000" dirty="0"/>
              <a:t>12+13	3 bzw. 5 Wochenstunden (Abschluss mit B1+ bzw. C1)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Lehrwerk: ECCO PIÙ von Cornelsen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INHALTE: Sprache-Kultur-Alltagsleben-historisch und aktuelle Entwicklungen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HINWEIS: Es muss nicht zu einer neuen Klassenzusammensetzung kommen (aktuell: Trennung im Fachunterricht)</a:t>
            </a:r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endParaRPr lang="de-DE" sz="8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4757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9519F-3F16-2CD2-3777-38BC59A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Motivation</a:t>
            </a:r>
            <a:br>
              <a:rPr lang="de-DE" dirty="0"/>
            </a:br>
            <a:r>
              <a:rPr lang="de-DE" dirty="0"/>
              <a:t>Anschauung vor 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EFC63-EC65-DEF8-73BC-D7FE1DC3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Bisher</a:t>
            </a:r>
            <a:r>
              <a:rPr lang="de-DE" dirty="0"/>
              <a:t>: Studienfahrten: </a:t>
            </a:r>
          </a:p>
          <a:p>
            <a:r>
              <a:rPr lang="de-DE" dirty="0"/>
              <a:t>Lucca (mit </a:t>
            </a:r>
            <a:r>
              <a:rPr lang="de-DE"/>
              <a:t>Sprachschule) </a:t>
            </a:r>
            <a:endParaRPr lang="de-DE" dirty="0"/>
          </a:p>
          <a:p>
            <a:r>
              <a:rPr lang="de-DE" dirty="0"/>
              <a:t>Rom; Mailand (Einzelaktionen)</a:t>
            </a:r>
          </a:p>
          <a:p>
            <a:r>
              <a:rPr lang="de-DE" dirty="0">
                <a:sym typeface="Wingdings" panose="05000000000000000000" pitchFamily="2" charset="2"/>
              </a:rPr>
              <a:t> PROBLEM: hohe Kosten (vor allem LUCCA);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sz="2400" dirty="0">
                <a:sym typeface="Wingdings" panose="05000000000000000000" pitchFamily="2" charset="2"/>
              </a:rPr>
              <a:t>Zukunft</a:t>
            </a:r>
            <a:r>
              <a:rPr lang="de-DE" dirty="0">
                <a:sym typeface="Wingdings" panose="05000000000000000000" pitchFamily="2" charset="2"/>
              </a:rPr>
              <a:t>: Schüleraustausch in der 11. Jahrgangsstufe (in Planung)</a:t>
            </a:r>
          </a:p>
          <a:p>
            <a:r>
              <a:rPr lang="de-DE" dirty="0">
                <a:sym typeface="Wingdings" panose="05000000000000000000" pitchFamily="2" charset="2"/>
              </a:rPr>
              <a:t> Vorteile: günstiger; persönliche Kontakte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14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81CF4-F326-4A05-4AE1-F340EB83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 – LUCCA ITALIEN SCHOOL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F5182E-CF0F-E320-58F0-6883DC05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Sprachaufenthalt: 2014 – 2019 jeweils 1 Woche</a:t>
            </a:r>
          </a:p>
          <a:p>
            <a:r>
              <a:rPr lang="de-DE" sz="1400" dirty="0"/>
              <a:t>Klasse 10 (1. Lernjahr Italienisch spätbeginnend)</a:t>
            </a:r>
          </a:p>
          <a:p>
            <a:endParaRPr lang="de-DE" sz="140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8228942-66C7-8AEE-D732-3DECF0DE2C83}"/>
              </a:ext>
            </a:extLst>
          </p:cNvPr>
          <p:cNvSpPr txBox="1">
            <a:spLocks/>
          </p:cNvSpPr>
          <p:nvPr/>
        </p:nvSpPr>
        <p:spPr>
          <a:xfrm>
            <a:off x="677334" y="636233"/>
            <a:ext cx="8596668" cy="384571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4102" name="Picture 6" descr="Bildergebnis für LIS LUCCA">
            <a:extLst>
              <a:ext uri="{FF2B5EF4-FFF2-40B4-BE49-F238E27FC236}">
                <a16:creationId xmlns:a16="http://schemas.microsoft.com/office/drawing/2014/main" id="{9181F3EA-B5C2-4FFD-63D8-B19F7A4DF04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200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ergebnis für LIS LUCCA">
            <a:extLst>
              <a:ext uri="{FF2B5EF4-FFF2-40B4-BE49-F238E27FC236}">
                <a16:creationId xmlns:a16="http://schemas.microsoft.com/office/drawing/2014/main" id="{6B90799A-281C-70DD-CAED-209F6CA7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80" y="4455318"/>
            <a:ext cx="1943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8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31466-AF87-B312-8356-3455BD8F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LUCCA/TOSCANA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5A8E7A-C0C5-0F4B-3817-D0A18EB1E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Torre </a:t>
            </a:r>
            <a:r>
              <a:rPr lang="de-DE" dirty="0" err="1"/>
              <a:t>Guinigi</a:t>
            </a:r>
            <a:endParaRPr lang="de-DE" dirty="0"/>
          </a:p>
        </p:txBody>
      </p:sp>
      <p:pic>
        <p:nvPicPr>
          <p:cNvPr id="1036" name="Picture 12" descr="Bildergebnis für lucca toskana">
            <a:extLst>
              <a:ext uri="{FF2B5EF4-FFF2-40B4-BE49-F238E27FC236}">
                <a16:creationId xmlns:a16="http://schemas.microsoft.com/office/drawing/2014/main" id="{028454E3-95E9-87EA-80FA-A3841226E2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675" y="3270250"/>
            <a:ext cx="33718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E1D56B-51CE-9053-0529-F9C169A90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Piazza </a:t>
            </a:r>
            <a:r>
              <a:rPr lang="de-DE" dirty="0" err="1"/>
              <a:t>Anfiteatro</a:t>
            </a:r>
            <a:endParaRPr lang="de-DE" dirty="0"/>
          </a:p>
        </p:txBody>
      </p:sp>
      <p:pic>
        <p:nvPicPr>
          <p:cNvPr id="2050" name="Picture 2" descr="Bildergebnis für Lucca Walls">
            <a:extLst>
              <a:ext uri="{FF2B5EF4-FFF2-40B4-BE49-F238E27FC236}">
                <a16:creationId xmlns:a16="http://schemas.microsoft.com/office/drawing/2014/main" id="{5027D7EC-57DF-0AC4-F27C-65AF699955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69" y="3184525"/>
            <a:ext cx="36099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7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2A9F1-86C0-630C-2EDE-2FE886FB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ROM – 	2022 Fahrt der 10. Klasse </a:t>
            </a:r>
            <a:br>
              <a:rPr lang="de-DE" dirty="0"/>
            </a:br>
            <a:r>
              <a:rPr lang="de-DE" sz="2400" dirty="0"/>
              <a:t>(1. Lernjahr Ital. spätbeginnend)</a:t>
            </a:r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A2DFDAF1-B13B-F22C-DA8D-ED87B2B88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725445"/>
            <a:ext cx="4184650" cy="2823099"/>
          </a:xfrm>
          <a:prstGeom prst="rect">
            <a:avLst/>
          </a:prstGeom>
        </p:spPr>
      </p:pic>
      <p:pic>
        <p:nvPicPr>
          <p:cNvPr id="23" name="Inhaltsplatzhalter 22">
            <a:extLst>
              <a:ext uri="{FF2B5EF4-FFF2-40B4-BE49-F238E27FC236}">
                <a16:creationId xmlns:a16="http://schemas.microsoft.com/office/drawing/2014/main" id="{CA42BDF4-1DED-2DDA-6499-39C09E5DA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76792" y="2160588"/>
            <a:ext cx="2398058" cy="3881437"/>
          </a:xfrm>
        </p:spPr>
      </p:pic>
    </p:spTree>
    <p:extLst>
      <p:ext uri="{BB962C8B-B14F-4D97-AF65-F5344CB8AC3E}">
        <p14:creationId xmlns:p14="http://schemas.microsoft.com/office/powerpoint/2010/main" val="52828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43CD-3763-9FD3-0132-2FF20198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Studienfahrt der 9c nach Mailand </a:t>
            </a:r>
            <a:br>
              <a:rPr lang="de-DE" dirty="0"/>
            </a:br>
            <a:r>
              <a:rPr lang="de-DE" dirty="0"/>
              <a:t>im Juli 2024</a:t>
            </a:r>
          </a:p>
        </p:txBody>
      </p:sp>
      <p:pic>
        <p:nvPicPr>
          <p:cNvPr id="1026" name="Picture 2" descr="Alle Bilder">
            <a:extLst>
              <a:ext uri="{FF2B5EF4-FFF2-40B4-BE49-F238E27FC236}">
                <a16:creationId xmlns:a16="http://schemas.microsoft.com/office/drawing/2014/main" id="{E83DDCAE-BF67-89D6-930F-603BB63A5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91" y="2610035"/>
            <a:ext cx="5672542" cy="36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093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376</Words>
  <Application>Microsoft Office PowerPoint</Application>
  <PresentationFormat>Breitbild</PresentationFormat>
  <Paragraphs>45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Facette</vt:lpstr>
      <vt:lpstr>Eine 3. Fremdsprache ? Wozu?  Conoscere una lingua straniera è come entrare in un mondo nuovo, ricco di sfumature e possibilità.  È come aprire una porta verso culture diverse, tradizioni affascinanti e persone interessanti.  Ogni parola appresa è come un tesoro nascosto, pronto a svelarsi e arricchire la tua esperienza. Quindi, continua a imparare e scoprire, perché ogni lingua è un viaggio straordinario!    Persönlichkeitsbildung (Bildungsauftrag des Gymnasiums)     </vt:lpstr>
      <vt:lpstr>ITALIENISCH   3. FREMDSPRACHE</vt:lpstr>
      <vt:lpstr>VORTEILE/VORZÜGE DES ITALIENISCHEN</vt:lpstr>
      <vt:lpstr>FAKTEN ZU ITAL3  </vt:lpstr>
      <vt:lpstr>Motivation Anschauung vor Ort</vt:lpstr>
      <vt:lpstr>LIS – LUCCA ITALIEN SCHOOL</vt:lpstr>
      <vt:lpstr>LUCCA/TOSCANA</vt:lpstr>
      <vt:lpstr>ROM –  2022 Fahrt der 10. Klasse  (1. Lernjahr Ital. spätbeginnend)</vt:lpstr>
      <vt:lpstr>Studienfahrt der 9c nach Mailand  im Juli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ITALIENISCH   3. FREMDSPRACHE</dc:title>
  <dc:creator>Marion Presslich</dc:creator>
  <cp:lastModifiedBy>Marion Presslich</cp:lastModifiedBy>
  <cp:revision>8</cp:revision>
  <dcterms:created xsi:type="dcterms:W3CDTF">2023-03-10T13:12:02Z</dcterms:created>
  <dcterms:modified xsi:type="dcterms:W3CDTF">2025-02-11T21:11:16Z</dcterms:modified>
</cp:coreProperties>
</file>