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39345-F607-A7D2-5281-96A0588B8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4050836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ITALIENISCH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ALS 3. FREMDSPRACHE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4150F2-2ED5-4A25-C0C9-1AC3594B4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>
                <a:solidFill>
                  <a:srgbClr val="FF0000"/>
                </a:solidFill>
              </a:rPr>
              <a:t>aktuell nur für diejenigen, die Latein haben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D1928-54B9-F976-C353-E0F19CD0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477" y="948448"/>
            <a:ext cx="1828800" cy="9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1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89873-3812-BA59-C6DC-3B5966F6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Weshalb sollte man eine 3. Fremdsprache erlernen?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B6C353-8FF7-BEEB-E91C-BAE260CB6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8095DB2-0AF8-638F-F2F9-A0F84283D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Eine 3. Fremdsprache beinhaltet: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 u</a:t>
            </a:r>
            <a:r>
              <a:rPr lang="de-DE" dirty="0"/>
              <a:t>nmittelbare Vorteile</a:t>
            </a:r>
          </a:p>
          <a:p>
            <a:pPr marL="0" indent="0">
              <a:buNone/>
            </a:pPr>
            <a:r>
              <a:rPr lang="de-DE" dirty="0"/>
              <a:t>	(in der nächsten Folie)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einen </a:t>
            </a:r>
            <a:r>
              <a:rPr lang="de-DE" dirty="0"/>
              <a:t>tiefgehenden Nutzen: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„Persönlichkeitsbildung“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(Bildungsauftrag des Gymnasiums)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4CCF43-EC01-1126-7E29-6265D63D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58" y="2233612"/>
            <a:ext cx="2979173" cy="30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7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B78CAB0-2FE8-B61D-11A1-F94217FE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VORTEILE UND VORZÜGE</a:t>
            </a:r>
            <a:br>
              <a:rPr lang="de-DE" dirty="0"/>
            </a:br>
            <a:r>
              <a:rPr lang="de-DE" dirty="0"/>
              <a:t>DES ITALIENISCHEN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B7DBCE-DDB3-CC52-04A6-25A57BB36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/>
          <a:lstStyle/>
          <a:p>
            <a:r>
              <a:rPr lang="de-DE" dirty="0"/>
              <a:t>Moderne Fremdsprache (= Zusatzqualifikation) </a:t>
            </a:r>
            <a:r>
              <a:rPr lang="de-DE" dirty="0">
                <a:sym typeface="Wingdings" panose="05000000000000000000" pitchFamily="2" charset="2"/>
              </a:rPr>
              <a:t> Englisch allein reicht nicht!</a:t>
            </a:r>
          </a:p>
          <a:p>
            <a:r>
              <a:rPr lang="de-DE" dirty="0">
                <a:sym typeface="Wingdings" panose="05000000000000000000" pitchFamily="2" charset="2"/>
              </a:rPr>
              <a:t>Ähnlichkeit zu anderen romanischen Sprachen Wer Italienisch kann, versteht z.B. Spanisch, kann alle romanischen Sprachen leichter lernen</a:t>
            </a:r>
          </a:p>
          <a:p>
            <a:r>
              <a:rPr lang="de-DE" dirty="0">
                <a:sym typeface="Wingdings" panose="05000000000000000000" pitchFamily="2" charset="2"/>
              </a:rPr>
              <a:t>Grundlage für das Studium (romanische Sprachen; Musik, Kunstgeschichte)</a:t>
            </a:r>
          </a:p>
          <a:p>
            <a:r>
              <a:rPr lang="de-DE" dirty="0">
                <a:sym typeface="Wingdings" panose="05000000000000000000" pitchFamily="2" charset="2"/>
              </a:rPr>
              <a:t>Nützlich im wirtschaftlichen Bereich (enge Beziehungen Italien-Deutschland, insbesondere Italien –Bayern)</a:t>
            </a:r>
          </a:p>
          <a:p>
            <a:r>
              <a:rPr lang="de-DE" dirty="0">
                <a:sym typeface="Wingdings" panose="05000000000000000000" pitchFamily="2" charset="2"/>
              </a:rPr>
              <a:t>Praktisch für Reisen nach ITALIEN (beliebtes Urlaubsland)</a:t>
            </a:r>
          </a:p>
          <a:p>
            <a:r>
              <a:rPr lang="de-DE" dirty="0">
                <a:sym typeface="Wingdings" panose="05000000000000000000" pitchFamily="2" charset="2"/>
              </a:rPr>
              <a:t>Italienisch zählt international zu den beliebtesten Fremdsprachen</a:t>
            </a:r>
          </a:p>
          <a:p>
            <a:r>
              <a:rPr lang="de-DE" dirty="0">
                <a:sym typeface="Wingdings" panose="05000000000000000000" pitchFamily="2" charset="2"/>
              </a:rPr>
              <a:t>Für LATEINER leicht zu erlernen (Wortschatz; Tempus-Modus-Formen)</a:t>
            </a:r>
          </a:p>
          <a:p>
            <a:r>
              <a:rPr lang="de-DE" dirty="0">
                <a:sym typeface="Wingdings" panose="05000000000000000000" pitchFamily="2" charset="2"/>
              </a:rPr>
              <a:t>ITALIENISCH = leichter als Latein (keine Kasusformen, kein ACI usw.)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E2F08B-D216-1FBB-9C30-1478598B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071" y="1228061"/>
            <a:ext cx="873554" cy="93252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67C1C8B-1B0D-78D2-464D-86A252A9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335" y="4014550"/>
            <a:ext cx="1209368" cy="8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84D3D-7BAD-F603-3BFF-5AD45F92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923"/>
          </a:xfrm>
        </p:spPr>
        <p:txBody>
          <a:bodyPr/>
          <a:lstStyle/>
          <a:p>
            <a:pPr algn="ctr"/>
            <a:r>
              <a:rPr lang="de-DE" dirty="0"/>
              <a:t>FAKTEN ZU ITAL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212E34-0B97-E3CD-65A4-B31DB0E54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497"/>
            <a:ext cx="8596668" cy="5034116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zunächt</a:t>
            </a:r>
            <a:r>
              <a:rPr lang="de-DE" dirty="0"/>
              <a:t> 8. bis 11. Jahrgangsstufe</a:t>
            </a:r>
          </a:p>
          <a:p>
            <a:r>
              <a:rPr lang="de-DE" dirty="0"/>
              <a:t>8 + 9 		4 Wochenstunden</a:t>
            </a:r>
          </a:p>
          <a:p>
            <a:r>
              <a:rPr lang="de-DE" dirty="0"/>
              <a:t>10+11	3 Wochenstunden</a:t>
            </a:r>
          </a:p>
          <a:p>
            <a:r>
              <a:rPr lang="de-DE" dirty="0"/>
              <a:t>eventuell: 12+13	3 bzw. 5 Wochenstunden (Abschluss mit B1+ bzw. B2/C1) + Möglichkeit, ein mündliches oder schriftliches Abitur abzulegen</a:t>
            </a:r>
          </a:p>
          <a:p>
            <a:endParaRPr lang="de-DE" dirty="0"/>
          </a:p>
          <a:p>
            <a:r>
              <a:rPr lang="de-DE" dirty="0"/>
              <a:t>Lehrwerk: ECCO PIÙ von Cornelsen</a:t>
            </a:r>
          </a:p>
          <a:p>
            <a:endParaRPr lang="de-DE" dirty="0"/>
          </a:p>
          <a:p>
            <a:r>
              <a:rPr lang="de-DE" dirty="0"/>
              <a:t>INHALTE: Sprache-Kultur-Alltagsleben-historische und aktuelle Entwicklungen</a:t>
            </a:r>
          </a:p>
          <a:p>
            <a:endParaRPr lang="de-DE" dirty="0"/>
          </a:p>
          <a:p>
            <a:r>
              <a:rPr lang="de-DE" dirty="0"/>
              <a:t>HINWEIS: Es muss nicht zu einer neuen Klassenzusammensetzung kommen (aktuell: Trennung im Fachunterricht)</a:t>
            </a:r>
          </a:p>
          <a:p>
            <a:endParaRPr lang="de-DE" dirty="0"/>
          </a:p>
          <a:p>
            <a:r>
              <a:rPr lang="de-DE" dirty="0"/>
              <a:t>Nette Lehrkräfte:         Frau Dr. </a:t>
            </a:r>
            <a:r>
              <a:rPr lang="de-DE" dirty="0" err="1"/>
              <a:t>Aldoais</a:t>
            </a:r>
            <a:r>
              <a:rPr lang="de-DE" dirty="0"/>
              <a:t>, Frau </a:t>
            </a:r>
            <a:r>
              <a:rPr lang="de-DE" dirty="0" err="1"/>
              <a:t>Mrochen</a:t>
            </a:r>
            <a:r>
              <a:rPr lang="de-DE" dirty="0"/>
              <a:t>, Frau Dr. Presslich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121E82-75C3-E915-7A13-6C34D8ABD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17995" y="5989622"/>
            <a:ext cx="503630" cy="6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1FDD9-CB7E-72CC-2D6A-0FBEE790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AKTUELLE AKTIVITÄTEN </a:t>
            </a:r>
            <a:br>
              <a:rPr lang="de-DE" dirty="0"/>
            </a:br>
            <a:r>
              <a:rPr lang="de-DE" dirty="0"/>
              <a:t>IM FACH ITALIENISCH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87E57-C9CC-D29F-6151-5EFDA816C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Wahlkurs: La </a:t>
            </a:r>
            <a:r>
              <a:rPr lang="de-DE" dirty="0" err="1"/>
              <a:t>cucina</a:t>
            </a:r>
            <a:r>
              <a:rPr lang="de-DE" dirty="0"/>
              <a:t> italiana (Presslich)</a:t>
            </a:r>
          </a:p>
          <a:p>
            <a:r>
              <a:rPr lang="de-DE" dirty="0"/>
              <a:t>Rom-Fahrt im Kontext der Oberstufenfahrten Q12 im Juli (Walther/Presslich)</a:t>
            </a:r>
          </a:p>
          <a:p>
            <a:r>
              <a:rPr lang="de-DE" dirty="0"/>
              <a:t>Individueller Schüleraustausch mit einer Schule in der Nähe von Turin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3 Schülerinnen aus der 11 sind vom 23.2. -1.3 .2026 in Italien; die italienischen Partnerinnen sind vom 23.-29.3 2023 bei uns am Emmy. (</a:t>
            </a:r>
            <a:r>
              <a:rPr lang="de-DE" dirty="0" err="1"/>
              <a:t>Mrochen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Überlegungen für die Zukunft: Schüleraustausch (individuell oder Gruppe) ab Klasse 9 (= 2. Lernjahr); je nach Anfrage seitens der italienischen Schulen; eventuell im Rahmen des ERASMUS-PROGRAMMS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7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BB148-8516-B5AA-0655-B6D0749A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L`italiano</a:t>
            </a:r>
            <a:r>
              <a:rPr lang="de-DE" dirty="0"/>
              <a:t> è la </a:t>
            </a:r>
            <a:r>
              <a:rPr lang="de-DE" dirty="0" err="1"/>
              <a:t>lingua</a:t>
            </a:r>
            <a:r>
              <a:rPr lang="de-DE" dirty="0"/>
              <a:t> più </a:t>
            </a:r>
            <a:r>
              <a:rPr lang="de-DE" dirty="0" err="1"/>
              <a:t>bella</a:t>
            </a:r>
            <a:r>
              <a:rPr lang="de-DE" dirty="0"/>
              <a:t> del </a:t>
            </a:r>
            <a:r>
              <a:rPr lang="de-DE" dirty="0" err="1"/>
              <a:t>mondo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3515BD6-35EA-A709-8B68-DABD77AFE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9"/>
            <a:ext cx="3881437" cy="37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26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0</TotalTime>
  <Words>249</Words>
  <Application>Microsoft Office PowerPoint</Application>
  <PresentationFormat>Breitbild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Facette</vt:lpstr>
      <vt:lpstr>ITALIENISCH  ALS 3. FREMDSPRACHE</vt:lpstr>
      <vt:lpstr>Weshalb sollte man eine 3. Fremdsprache erlernen?</vt:lpstr>
      <vt:lpstr>VORTEILE UND VORZÜGE DES ITALIENISCHEN</vt:lpstr>
      <vt:lpstr>FAKTEN ZU ITAL 3</vt:lpstr>
      <vt:lpstr>AKTUELLE AKTIVITÄTEN  IM FACH ITALIENISCH</vt:lpstr>
      <vt:lpstr>L`italiano è la lingua più bella del mondo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ITALIENISCH  ALS 3. FREMDSPRACHE</dc:title>
  <dc:creator>Marion Presslich</dc:creator>
  <cp:lastModifiedBy>AProfLehrer</cp:lastModifiedBy>
  <cp:revision>4</cp:revision>
  <dcterms:created xsi:type="dcterms:W3CDTF">2026-01-05T18:02:43Z</dcterms:created>
  <dcterms:modified xsi:type="dcterms:W3CDTF">2026-01-19T13:36:03Z</dcterms:modified>
</cp:coreProperties>
</file>